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9753600" cy="7315200"/>
  <p:notesSz cx="6858000" cy="9144000"/>
  <p:embeddedFontLst>
    <p:embeddedFont>
      <p:font typeface="Canva Sans Bold" panose="020B0604020202020204" charset="0"/>
      <p:regular r:id="rId20"/>
    </p:embeddedFont>
    <p:embeddedFont>
      <p:font typeface="Libre Franklin Bold" panose="020B0604020202020204" charset="0"/>
      <p:regular r:id="rId21"/>
    </p:embeddedFont>
    <p:embeddedFont>
      <p:font typeface="Libre Franklin Light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3139" y="5477848"/>
            <a:ext cx="873120" cy="827281"/>
          </a:xfrm>
          <a:custGeom>
            <a:avLst/>
            <a:gdLst/>
            <a:ahLst/>
            <a:cxnLst/>
            <a:rect l="l" t="t" r="r" b="b"/>
            <a:pathLst>
              <a:path w="873120" h="827281">
                <a:moveTo>
                  <a:pt x="0" y="0"/>
                </a:moveTo>
                <a:lnTo>
                  <a:pt x="873120" y="0"/>
                </a:lnTo>
                <a:lnTo>
                  <a:pt x="873120" y="827281"/>
                </a:lnTo>
                <a:lnTo>
                  <a:pt x="0" y="82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14306">
            <a:off x="-1146759" y="-2748937"/>
            <a:ext cx="5163671" cy="4937760"/>
          </a:xfrm>
          <a:custGeom>
            <a:avLst/>
            <a:gdLst/>
            <a:ahLst/>
            <a:cxnLst/>
            <a:rect l="l" t="t" r="r" b="b"/>
            <a:pathLst>
              <a:path w="5163671" h="4937760">
                <a:moveTo>
                  <a:pt x="0" y="0"/>
                </a:moveTo>
                <a:lnTo>
                  <a:pt x="5163670" y="0"/>
                </a:lnTo>
                <a:lnTo>
                  <a:pt x="5163670" y="4937760"/>
                </a:lnTo>
                <a:lnTo>
                  <a:pt x="0" y="4937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00716" y="4284362"/>
            <a:ext cx="2123535" cy="2030631"/>
          </a:xfrm>
          <a:custGeom>
            <a:avLst/>
            <a:gdLst/>
            <a:ahLst/>
            <a:cxnLst/>
            <a:rect l="l" t="t" r="r" b="b"/>
            <a:pathLst>
              <a:path w="2123535" h="2030631">
                <a:moveTo>
                  <a:pt x="0" y="0"/>
                </a:moveTo>
                <a:lnTo>
                  <a:pt x="2123536" y="0"/>
                </a:lnTo>
                <a:lnTo>
                  <a:pt x="2123536" y="2030631"/>
                </a:lnTo>
                <a:lnTo>
                  <a:pt x="0" y="203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256596" y="843845"/>
            <a:ext cx="12420600" cy="313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4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RISC-V Integrated With Cache System From Architecture to GDS II</a:t>
            </a:r>
            <a:br>
              <a:rPr lang="en-US" sz="5400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</a:br>
            <a:r>
              <a:rPr lang="en-US" sz="3600" b="1" i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(Simulations Part)</a:t>
            </a:r>
          </a:p>
        </p:txBody>
      </p:sp>
      <p:sp>
        <p:nvSpPr>
          <p:cNvPr id="7" name="Freeform 7"/>
          <p:cNvSpPr/>
          <p:nvPr/>
        </p:nvSpPr>
        <p:spPr>
          <a:xfrm rot="10336776">
            <a:off x="3714864" y="6019794"/>
            <a:ext cx="4404290" cy="3919818"/>
          </a:xfrm>
          <a:custGeom>
            <a:avLst/>
            <a:gdLst/>
            <a:ahLst/>
            <a:cxnLst/>
            <a:rect l="l" t="t" r="r" b="b"/>
            <a:pathLst>
              <a:path w="4404290" h="3919818">
                <a:moveTo>
                  <a:pt x="0" y="0"/>
                </a:moveTo>
                <a:lnTo>
                  <a:pt x="4404290" y="0"/>
                </a:lnTo>
                <a:lnTo>
                  <a:pt x="4404290" y="3919818"/>
                </a:lnTo>
                <a:lnTo>
                  <a:pt x="0" y="3919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69643E9B-968D-4577-18D8-C3DA143237E0}"/>
              </a:ext>
            </a:extLst>
          </p:cNvPr>
          <p:cNvGrpSpPr/>
          <p:nvPr/>
        </p:nvGrpSpPr>
        <p:grpSpPr>
          <a:xfrm>
            <a:off x="3025047" y="5610606"/>
            <a:ext cx="3540343" cy="415932"/>
            <a:chOff x="0" y="0"/>
            <a:chExt cx="931034" cy="154049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0C04FD6-3953-B845-9C5F-78F8774376B8}"/>
                </a:ext>
              </a:extLst>
            </p:cNvPr>
            <p:cNvSpPr/>
            <p:nvPr/>
          </p:nvSpPr>
          <p:spPr>
            <a:xfrm>
              <a:off x="0" y="0"/>
              <a:ext cx="931034" cy="154049"/>
            </a:xfrm>
            <a:custGeom>
              <a:avLst/>
              <a:gdLst/>
              <a:ahLst/>
              <a:cxnLst/>
              <a:rect l="l" t="t" r="r" b="b"/>
              <a:pathLst>
                <a:path w="931034" h="154049">
                  <a:moveTo>
                    <a:pt x="0" y="0"/>
                  </a:moveTo>
                  <a:lnTo>
                    <a:pt x="931034" y="0"/>
                  </a:lnTo>
                  <a:lnTo>
                    <a:pt x="931034" y="154049"/>
                  </a:lnTo>
                  <a:lnTo>
                    <a:pt x="0" y="15404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7049F118-5BDB-54C8-B3B1-EF78803E71EE}"/>
                </a:ext>
              </a:extLst>
            </p:cNvPr>
            <p:cNvSpPr txBox="1"/>
            <p:nvPr/>
          </p:nvSpPr>
          <p:spPr>
            <a:xfrm>
              <a:off x="0" y="-9525"/>
              <a:ext cx="931034" cy="16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9459B978-FB66-187D-4C15-FE51CEB541C2}"/>
              </a:ext>
            </a:extLst>
          </p:cNvPr>
          <p:cNvGrpSpPr/>
          <p:nvPr/>
        </p:nvGrpSpPr>
        <p:grpSpPr>
          <a:xfrm>
            <a:off x="-1177353" y="5593082"/>
            <a:ext cx="3540343" cy="415932"/>
            <a:chOff x="0" y="0"/>
            <a:chExt cx="931034" cy="154049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1C38B2C-8C3C-3B37-5E8F-C2EA98E3F05C}"/>
                </a:ext>
              </a:extLst>
            </p:cNvPr>
            <p:cNvSpPr/>
            <p:nvPr/>
          </p:nvSpPr>
          <p:spPr>
            <a:xfrm>
              <a:off x="0" y="0"/>
              <a:ext cx="931034" cy="154049"/>
            </a:xfrm>
            <a:custGeom>
              <a:avLst/>
              <a:gdLst/>
              <a:ahLst/>
              <a:cxnLst/>
              <a:rect l="l" t="t" r="r" b="b"/>
              <a:pathLst>
                <a:path w="931034" h="154049">
                  <a:moveTo>
                    <a:pt x="0" y="0"/>
                  </a:moveTo>
                  <a:lnTo>
                    <a:pt x="931034" y="0"/>
                  </a:lnTo>
                  <a:lnTo>
                    <a:pt x="931034" y="154049"/>
                  </a:lnTo>
                  <a:lnTo>
                    <a:pt x="0" y="15404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DDCC99DF-D77A-A198-94C6-46FF09F58060}"/>
                </a:ext>
              </a:extLst>
            </p:cNvPr>
            <p:cNvSpPr txBox="1"/>
            <p:nvPr/>
          </p:nvSpPr>
          <p:spPr>
            <a:xfrm>
              <a:off x="0" y="-9525"/>
              <a:ext cx="931034" cy="16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DF3AE33-DC17-C733-F7F0-553F7F58CE58}"/>
              </a:ext>
            </a:extLst>
          </p:cNvPr>
          <p:cNvGrpSpPr/>
          <p:nvPr/>
        </p:nvGrpSpPr>
        <p:grpSpPr>
          <a:xfrm>
            <a:off x="7166408" y="5610606"/>
            <a:ext cx="3540343" cy="415932"/>
            <a:chOff x="0" y="0"/>
            <a:chExt cx="931034" cy="15404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5BA3407-7291-D716-0311-063AA1F40A72}"/>
                </a:ext>
              </a:extLst>
            </p:cNvPr>
            <p:cNvSpPr/>
            <p:nvPr/>
          </p:nvSpPr>
          <p:spPr>
            <a:xfrm>
              <a:off x="0" y="0"/>
              <a:ext cx="931034" cy="154049"/>
            </a:xfrm>
            <a:custGeom>
              <a:avLst/>
              <a:gdLst/>
              <a:ahLst/>
              <a:cxnLst/>
              <a:rect l="l" t="t" r="r" b="b"/>
              <a:pathLst>
                <a:path w="931034" h="154049">
                  <a:moveTo>
                    <a:pt x="0" y="0"/>
                  </a:moveTo>
                  <a:lnTo>
                    <a:pt x="931034" y="0"/>
                  </a:lnTo>
                  <a:lnTo>
                    <a:pt x="931034" y="154049"/>
                  </a:lnTo>
                  <a:lnTo>
                    <a:pt x="0" y="154049"/>
                  </a:ln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C83AFB75-2929-60BD-F209-D5A452684BB9}"/>
                </a:ext>
              </a:extLst>
            </p:cNvPr>
            <p:cNvSpPr txBox="1"/>
            <p:nvPr/>
          </p:nvSpPr>
          <p:spPr>
            <a:xfrm>
              <a:off x="0" y="-9525"/>
              <a:ext cx="931034" cy="163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4A46F587-255B-1C07-BA5C-68AD13A5085F}"/>
              </a:ext>
            </a:extLst>
          </p:cNvPr>
          <p:cNvGrpSpPr/>
          <p:nvPr/>
        </p:nvGrpSpPr>
        <p:grpSpPr>
          <a:xfrm>
            <a:off x="838200" y="4767825"/>
            <a:ext cx="9263039" cy="1234475"/>
            <a:chOff x="0" y="724361"/>
            <a:chExt cx="8769532" cy="1645966"/>
          </a:xfrm>
        </p:grpSpPr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D88C7DD0-E746-285F-5ECF-DE97D501BDEA}"/>
                </a:ext>
              </a:extLst>
            </p:cNvPr>
            <p:cNvSpPr txBox="1"/>
            <p:nvPr/>
          </p:nvSpPr>
          <p:spPr>
            <a:xfrm>
              <a:off x="2565467" y="1821372"/>
              <a:ext cx="6204065" cy="548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FFFF"/>
                  </a:solidFill>
                  <a:latin typeface="Times New Roman" panose="02020603050405020304" pitchFamily="18" charset="0"/>
                  <a:ea typeface="Libre Franklin Bold"/>
                  <a:cs typeface="Times New Roman" panose="02020603050405020304" pitchFamily="18" charset="0"/>
                  <a:sym typeface="Libre Franklin Bold"/>
                </a:rPr>
                <a:t>Youssef Ahmed 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8B929AE7-89ED-E3B2-6810-DF1677E845B1}"/>
                </a:ext>
              </a:extLst>
            </p:cNvPr>
            <p:cNvSpPr txBox="1"/>
            <p:nvPr/>
          </p:nvSpPr>
          <p:spPr>
            <a:xfrm>
              <a:off x="0" y="724361"/>
              <a:ext cx="6204065" cy="384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7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18">
            <a:extLst>
              <a:ext uri="{FF2B5EF4-FFF2-40B4-BE49-F238E27FC236}">
                <a16:creationId xmlns:a16="http://schemas.microsoft.com/office/drawing/2014/main" id="{F579DA7D-BFCA-BC93-D39B-A8B65E86758E}"/>
              </a:ext>
            </a:extLst>
          </p:cNvPr>
          <p:cNvGrpSpPr/>
          <p:nvPr/>
        </p:nvGrpSpPr>
        <p:grpSpPr>
          <a:xfrm>
            <a:off x="974351" y="5589810"/>
            <a:ext cx="10189653" cy="588805"/>
            <a:chOff x="0" y="400290"/>
            <a:chExt cx="9646779" cy="785073"/>
          </a:xfrm>
        </p:grpSpPr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868A1F1B-9B29-CFD9-A2CD-B54884EDE361}"/>
                </a:ext>
              </a:extLst>
            </p:cNvPr>
            <p:cNvSpPr txBox="1"/>
            <p:nvPr/>
          </p:nvSpPr>
          <p:spPr>
            <a:xfrm>
              <a:off x="6320032" y="400290"/>
              <a:ext cx="3326747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FFFF"/>
                  </a:solidFill>
                  <a:latin typeface="Times New Roman" panose="02020603050405020304" pitchFamily="18" charset="0"/>
                  <a:ea typeface="Libre Franklin Bold"/>
                  <a:cs typeface="Times New Roman" panose="02020603050405020304" pitchFamily="18" charset="0"/>
                  <a:sym typeface="Libre Franklin Bold"/>
                </a:rPr>
                <a:t>Mohamed Adel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6DA61150-85D1-8F81-37E7-3EB7C3BC0C60}"/>
                </a:ext>
              </a:extLst>
            </p:cNvPr>
            <p:cNvSpPr txBox="1"/>
            <p:nvPr/>
          </p:nvSpPr>
          <p:spPr>
            <a:xfrm>
              <a:off x="0" y="647730"/>
              <a:ext cx="3326747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367CB0B5-ABF2-DC80-A6AD-E23E46F02BC3}"/>
              </a:ext>
            </a:extLst>
          </p:cNvPr>
          <p:cNvGrpSpPr/>
          <p:nvPr/>
        </p:nvGrpSpPr>
        <p:grpSpPr>
          <a:xfrm>
            <a:off x="-1327404" y="5584889"/>
            <a:ext cx="4093202" cy="3018204"/>
            <a:chOff x="0" y="-2838909"/>
            <a:chExt cx="3875129" cy="4024272"/>
          </a:xfrm>
        </p:grpSpPr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05583D55-7854-37B4-59A1-AE9AF5CB21DD}"/>
                </a:ext>
              </a:extLst>
            </p:cNvPr>
            <p:cNvSpPr txBox="1"/>
            <p:nvPr/>
          </p:nvSpPr>
          <p:spPr>
            <a:xfrm>
              <a:off x="548382" y="-2838909"/>
              <a:ext cx="3326747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FFFFFF"/>
                  </a:solidFill>
                  <a:latin typeface="Times New Roman" panose="02020603050405020304" pitchFamily="18" charset="0"/>
                  <a:ea typeface="Libre Franklin Bold"/>
                  <a:cs typeface="Times New Roman" panose="02020603050405020304" pitchFamily="18" charset="0"/>
                  <a:sym typeface="Libre Franklin Bold"/>
                </a:rPr>
                <a:t>Hammed Omar</a:t>
              </a:r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03B8BBD1-3623-0173-EB40-3C7B67E4748D}"/>
                </a:ext>
              </a:extLst>
            </p:cNvPr>
            <p:cNvSpPr txBox="1"/>
            <p:nvPr/>
          </p:nvSpPr>
          <p:spPr>
            <a:xfrm>
              <a:off x="0" y="647730"/>
              <a:ext cx="3326747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2">
            <a:extLst>
              <a:ext uri="{FF2B5EF4-FFF2-40B4-BE49-F238E27FC236}">
                <a16:creationId xmlns:a16="http://schemas.microsoft.com/office/drawing/2014/main" id="{0D304AC8-D679-DB16-8C36-4B540830215F}"/>
              </a:ext>
            </a:extLst>
          </p:cNvPr>
          <p:cNvSpPr txBox="1"/>
          <p:nvPr/>
        </p:nvSpPr>
        <p:spPr>
          <a:xfrm>
            <a:off x="2325414" y="4683357"/>
            <a:ext cx="5757974" cy="41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Designed and implemented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16" y="2589488"/>
            <a:ext cx="9478152" cy="3224116"/>
          </a:xfrm>
          <a:custGeom>
            <a:avLst/>
            <a:gdLst/>
            <a:ahLst/>
            <a:cxnLst/>
            <a:rect l="l" t="t" r="r" b="b"/>
            <a:pathLst>
              <a:path w="9478152" h="3224116">
                <a:moveTo>
                  <a:pt x="0" y="0"/>
                </a:moveTo>
                <a:lnTo>
                  <a:pt x="9478152" y="0"/>
                </a:lnTo>
                <a:lnTo>
                  <a:pt x="9478152" y="3224116"/>
                </a:lnTo>
                <a:lnTo>
                  <a:pt x="0" y="3224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7" r="-2800"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-2311157" y="731520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Top Level 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4648" y="1857237"/>
            <a:ext cx="8444304" cy="5330273"/>
          </a:xfrm>
          <a:custGeom>
            <a:avLst/>
            <a:gdLst/>
            <a:ahLst/>
            <a:cxnLst/>
            <a:rect l="l" t="t" r="r" b="b"/>
            <a:pathLst>
              <a:path w="8444304" h="5330273">
                <a:moveTo>
                  <a:pt x="0" y="0"/>
                </a:moveTo>
                <a:lnTo>
                  <a:pt x="8444304" y="0"/>
                </a:lnTo>
                <a:lnTo>
                  <a:pt x="8444304" y="5330273"/>
                </a:lnTo>
                <a:lnTo>
                  <a:pt x="0" y="5330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9" r="-15411"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-1625600" y="731520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Data Memory System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4739" y="2560320"/>
            <a:ext cx="1981814" cy="950812"/>
            <a:chOff x="0" y="0"/>
            <a:chExt cx="169414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4149" cy="812800"/>
            </a:xfrm>
            <a:custGeom>
              <a:avLst/>
              <a:gdLst/>
              <a:ahLst/>
              <a:cxnLst/>
              <a:rect l="l" t="t" r="r" b="b"/>
              <a:pathLst>
                <a:path w="1694149" h="812800">
                  <a:moveTo>
                    <a:pt x="847075" y="0"/>
                  </a:moveTo>
                  <a:cubicBezTo>
                    <a:pt x="379248" y="0"/>
                    <a:pt x="0" y="181951"/>
                    <a:pt x="0" y="406400"/>
                  </a:cubicBezTo>
                  <a:cubicBezTo>
                    <a:pt x="0" y="630849"/>
                    <a:pt x="379248" y="812800"/>
                    <a:pt x="847075" y="812800"/>
                  </a:cubicBezTo>
                  <a:cubicBezTo>
                    <a:pt x="1314901" y="812800"/>
                    <a:pt x="1694149" y="630849"/>
                    <a:pt x="1694149" y="406400"/>
                  </a:cubicBezTo>
                  <a:cubicBezTo>
                    <a:pt x="1694149" y="181951"/>
                    <a:pt x="1314901" y="0"/>
                    <a:pt x="84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8827" y="66675"/>
              <a:ext cx="1376496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94003" y="3292584"/>
            <a:ext cx="1981814" cy="950812"/>
            <a:chOff x="0" y="0"/>
            <a:chExt cx="169414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4149" cy="812800"/>
            </a:xfrm>
            <a:custGeom>
              <a:avLst/>
              <a:gdLst/>
              <a:ahLst/>
              <a:cxnLst/>
              <a:rect l="l" t="t" r="r" b="b"/>
              <a:pathLst>
                <a:path w="1694149" h="812800">
                  <a:moveTo>
                    <a:pt x="847075" y="0"/>
                  </a:moveTo>
                  <a:cubicBezTo>
                    <a:pt x="379248" y="0"/>
                    <a:pt x="0" y="181951"/>
                    <a:pt x="0" y="406400"/>
                  </a:cubicBezTo>
                  <a:cubicBezTo>
                    <a:pt x="0" y="630849"/>
                    <a:pt x="379248" y="812800"/>
                    <a:pt x="847075" y="812800"/>
                  </a:cubicBezTo>
                  <a:cubicBezTo>
                    <a:pt x="1314901" y="812800"/>
                    <a:pt x="1694149" y="630849"/>
                    <a:pt x="1694149" y="406400"/>
                  </a:cubicBezTo>
                  <a:cubicBezTo>
                    <a:pt x="1694149" y="181951"/>
                    <a:pt x="1314901" y="0"/>
                    <a:pt x="84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8827" y="66675"/>
              <a:ext cx="1376496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28326" y="5380476"/>
            <a:ext cx="1981814" cy="950812"/>
            <a:chOff x="0" y="0"/>
            <a:chExt cx="1694149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4149" cy="812800"/>
            </a:xfrm>
            <a:custGeom>
              <a:avLst/>
              <a:gdLst/>
              <a:ahLst/>
              <a:cxnLst/>
              <a:rect l="l" t="t" r="r" b="b"/>
              <a:pathLst>
                <a:path w="1694149" h="812800">
                  <a:moveTo>
                    <a:pt x="847075" y="0"/>
                  </a:moveTo>
                  <a:cubicBezTo>
                    <a:pt x="379248" y="0"/>
                    <a:pt x="0" y="181951"/>
                    <a:pt x="0" y="406400"/>
                  </a:cubicBezTo>
                  <a:cubicBezTo>
                    <a:pt x="0" y="630849"/>
                    <a:pt x="379248" y="812800"/>
                    <a:pt x="847075" y="812800"/>
                  </a:cubicBezTo>
                  <a:cubicBezTo>
                    <a:pt x="1314901" y="812800"/>
                    <a:pt x="1694149" y="630849"/>
                    <a:pt x="1694149" y="406400"/>
                  </a:cubicBezTo>
                  <a:cubicBezTo>
                    <a:pt x="1694149" y="181951"/>
                    <a:pt x="1314901" y="0"/>
                    <a:pt x="84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58827" y="66675"/>
              <a:ext cx="1376496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3126552" y="3035726"/>
            <a:ext cx="3767451" cy="7322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>
            <a:off x="1144739" y="2230434"/>
            <a:ext cx="437213" cy="31826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>
            <a:off x="2135646" y="3511132"/>
            <a:ext cx="892687" cy="198130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4471363" y="4149429"/>
            <a:ext cx="2849161" cy="146571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H="1">
            <a:off x="4610140" y="4208620"/>
            <a:ext cx="3025202" cy="16472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TextBox 17"/>
          <p:cNvSpPr txBox="1"/>
          <p:nvPr/>
        </p:nvSpPr>
        <p:spPr>
          <a:xfrm>
            <a:off x="7119279" y="3444457"/>
            <a:ext cx="15312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770B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Writing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7103" y="5548470"/>
            <a:ext cx="17042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770B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Reading</a:t>
            </a:r>
          </a:p>
        </p:txBody>
      </p:sp>
      <p:sp>
        <p:nvSpPr>
          <p:cNvPr id="19" name="Freeform 19"/>
          <p:cNvSpPr/>
          <p:nvPr/>
        </p:nvSpPr>
        <p:spPr>
          <a:xfrm rot="-6961247">
            <a:off x="7674966" y="2554833"/>
            <a:ext cx="767047" cy="1186920"/>
          </a:xfrm>
          <a:custGeom>
            <a:avLst/>
            <a:gdLst/>
            <a:ahLst/>
            <a:cxnLst/>
            <a:rect l="l" t="t" r="r" b="b"/>
            <a:pathLst>
              <a:path w="767047" h="1186920">
                <a:moveTo>
                  <a:pt x="0" y="0"/>
                </a:moveTo>
                <a:lnTo>
                  <a:pt x="767047" y="0"/>
                </a:lnTo>
                <a:lnTo>
                  <a:pt x="767047" y="1186920"/>
                </a:lnTo>
                <a:lnTo>
                  <a:pt x="0" y="118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462605">
            <a:off x="3440368" y="5875089"/>
            <a:ext cx="767047" cy="1186920"/>
          </a:xfrm>
          <a:custGeom>
            <a:avLst/>
            <a:gdLst/>
            <a:ahLst/>
            <a:cxnLst/>
            <a:rect l="l" t="t" r="r" b="b"/>
            <a:pathLst>
              <a:path w="767047" h="1186920">
                <a:moveTo>
                  <a:pt x="0" y="0"/>
                </a:moveTo>
                <a:lnTo>
                  <a:pt x="767047" y="0"/>
                </a:lnTo>
                <a:lnTo>
                  <a:pt x="767047" y="1186920"/>
                </a:lnTo>
                <a:lnTo>
                  <a:pt x="0" y="118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391479" flipH="1">
            <a:off x="2981929" y="1876194"/>
            <a:ext cx="4281973" cy="1705004"/>
          </a:xfrm>
          <a:custGeom>
            <a:avLst/>
            <a:gdLst/>
            <a:ahLst/>
            <a:cxnLst/>
            <a:rect l="l" t="t" r="r" b="b"/>
            <a:pathLst>
              <a:path w="4281973" h="1705004">
                <a:moveTo>
                  <a:pt x="4281973" y="0"/>
                </a:moveTo>
                <a:lnTo>
                  <a:pt x="0" y="0"/>
                </a:lnTo>
                <a:lnTo>
                  <a:pt x="0" y="1705004"/>
                </a:lnTo>
                <a:lnTo>
                  <a:pt x="4281973" y="1705004"/>
                </a:lnTo>
                <a:lnTo>
                  <a:pt x="42819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1116505" y="78978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FSM of Cache Controller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2763" y="383479"/>
            <a:ext cx="952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642965" y="2712194"/>
            <a:ext cx="98536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770B7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0507" y="1756152"/>
            <a:ext cx="911445" cy="4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Reset</a:t>
            </a:r>
          </a:p>
        </p:txBody>
      </p:sp>
      <p:sp>
        <p:nvSpPr>
          <p:cNvPr id="26" name="TextBox 26"/>
          <p:cNvSpPr txBox="1"/>
          <p:nvPr/>
        </p:nvSpPr>
        <p:spPr>
          <a:xfrm rot="642611">
            <a:off x="4144252" y="3052706"/>
            <a:ext cx="1964407" cy="36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1 &amp;&amp; re =0</a:t>
            </a:r>
          </a:p>
        </p:txBody>
      </p:sp>
      <p:sp>
        <p:nvSpPr>
          <p:cNvPr id="27" name="TextBox 27"/>
          <p:cNvSpPr txBox="1"/>
          <p:nvPr/>
        </p:nvSpPr>
        <p:spPr>
          <a:xfrm rot="3977915">
            <a:off x="1681198" y="4180951"/>
            <a:ext cx="1827479" cy="69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9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0&amp;&amp; re =1</a:t>
            </a:r>
          </a:p>
        </p:txBody>
      </p:sp>
      <p:sp>
        <p:nvSpPr>
          <p:cNvPr id="28" name="TextBox 28"/>
          <p:cNvSpPr txBox="1"/>
          <p:nvPr/>
        </p:nvSpPr>
        <p:spPr>
          <a:xfrm rot="-1583056">
            <a:off x="4815807" y="4516930"/>
            <a:ext cx="1964407" cy="36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1 &amp;&amp; re =0</a:t>
            </a:r>
          </a:p>
        </p:txBody>
      </p:sp>
      <p:sp>
        <p:nvSpPr>
          <p:cNvPr id="29" name="TextBox 29"/>
          <p:cNvSpPr txBox="1"/>
          <p:nvPr/>
        </p:nvSpPr>
        <p:spPr>
          <a:xfrm rot="-1725991">
            <a:off x="5461266" y="4893237"/>
            <a:ext cx="1827479" cy="33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9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0&amp;&amp; re =1</a:t>
            </a:r>
          </a:p>
        </p:txBody>
      </p:sp>
      <p:sp>
        <p:nvSpPr>
          <p:cNvPr id="30" name="TextBox 30"/>
          <p:cNvSpPr txBox="1"/>
          <p:nvPr/>
        </p:nvSpPr>
        <p:spPr>
          <a:xfrm rot="642611">
            <a:off x="7135785" y="2349098"/>
            <a:ext cx="1964407" cy="36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1 &amp;&amp; re =0</a:t>
            </a:r>
          </a:p>
        </p:txBody>
      </p:sp>
      <p:sp>
        <p:nvSpPr>
          <p:cNvPr id="31" name="TextBox 31"/>
          <p:cNvSpPr txBox="1"/>
          <p:nvPr/>
        </p:nvSpPr>
        <p:spPr>
          <a:xfrm rot="-303936">
            <a:off x="3268501" y="6780285"/>
            <a:ext cx="1827479" cy="69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9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0&amp;&amp; re =1</a:t>
            </a:r>
          </a:p>
        </p:txBody>
      </p:sp>
      <p:sp>
        <p:nvSpPr>
          <p:cNvPr id="32" name="TextBox 32"/>
          <p:cNvSpPr txBox="1"/>
          <p:nvPr/>
        </p:nvSpPr>
        <p:spPr>
          <a:xfrm rot="642611">
            <a:off x="4197129" y="1467622"/>
            <a:ext cx="2343264" cy="36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re </a:t>
            </a:r>
          </a:p>
        </p:txBody>
      </p:sp>
      <p:sp>
        <p:nvSpPr>
          <p:cNvPr id="33" name="Freeform 33"/>
          <p:cNvSpPr/>
          <p:nvPr/>
        </p:nvSpPr>
        <p:spPr>
          <a:xfrm rot="2818322" flipH="1" flipV="1">
            <a:off x="73806" y="4155560"/>
            <a:ext cx="3500360" cy="1393780"/>
          </a:xfrm>
          <a:custGeom>
            <a:avLst/>
            <a:gdLst/>
            <a:ahLst/>
            <a:cxnLst/>
            <a:rect l="l" t="t" r="r" b="b"/>
            <a:pathLst>
              <a:path w="3500360" h="1393780">
                <a:moveTo>
                  <a:pt x="3500360" y="1393779"/>
                </a:moveTo>
                <a:lnTo>
                  <a:pt x="0" y="1393779"/>
                </a:lnTo>
                <a:lnTo>
                  <a:pt x="0" y="0"/>
                </a:lnTo>
                <a:lnTo>
                  <a:pt x="3500360" y="0"/>
                </a:lnTo>
                <a:lnTo>
                  <a:pt x="3500360" y="13937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 rot="2892782">
            <a:off x="-16753" y="5337219"/>
            <a:ext cx="2343264" cy="36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1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= 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8748" y="-1202283"/>
            <a:ext cx="3342966" cy="2975240"/>
          </a:xfrm>
          <a:custGeom>
            <a:avLst/>
            <a:gdLst/>
            <a:ahLst/>
            <a:cxnLst/>
            <a:rect l="l" t="t" r="r" b="b"/>
            <a:pathLst>
              <a:path w="3342966" h="2975240">
                <a:moveTo>
                  <a:pt x="0" y="0"/>
                </a:moveTo>
                <a:lnTo>
                  <a:pt x="3342965" y="0"/>
                </a:lnTo>
                <a:lnTo>
                  <a:pt x="3342965" y="2975239"/>
                </a:lnTo>
                <a:lnTo>
                  <a:pt x="0" y="297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28809" y="2852493"/>
            <a:ext cx="5704691" cy="6604563"/>
          </a:xfrm>
          <a:custGeom>
            <a:avLst/>
            <a:gdLst/>
            <a:ahLst/>
            <a:cxnLst/>
            <a:rect l="l" t="t" r="r" b="b"/>
            <a:pathLst>
              <a:path w="5704691" h="6604563">
                <a:moveTo>
                  <a:pt x="0" y="0"/>
                </a:moveTo>
                <a:lnTo>
                  <a:pt x="5704691" y="0"/>
                </a:lnTo>
                <a:lnTo>
                  <a:pt x="5704691" y="6604563"/>
                </a:lnTo>
                <a:lnTo>
                  <a:pt x="0" y="6604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51112" y="3274096"/>
            <a:ext cx="8293377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Simulation Results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-473025" y="3014295"/>
            <a:ext cx="2194560" cy="1343759"/>
            <a:chOff x="0" y="0"/>
            <a:chExt cx="812800" cy="497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97689"/>
            </a:xfrm>
            <a:custGeom>
              <a:avLst/>
              <a:gdLst/>
              <a:ahLst/>
              <a:cxnLst/>
              <a:rect l="l" t="t" r="r" b="b"/>
              <a:pathLst>
                <a:path w="812800" h="497689">
                  <a:moveTo>
                    <a:pt x="406400" y="0"/>
                  </a:moveTo>
                  <a:lnTo>
                    <a:pt x="812800" y="497689"/>
                  </a:lnTo>
                  <a:lnTo>
                    <a:pt x="0" y="49768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70B7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27000" y="221545"/>
              <a:ext cx="558800" cy="24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7741500" y="3274096"/>
            <a:ext cx="829337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770B7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9110" y="3610027"/>
            <a:ext cx="6755380" cy="95146"/>
          </a:xfrm>
          <a:custGeom>
            <a:avLst/>
            <a:gdLst/>
            <a:ahLst/>
            <a:cxnLst/>
            <a:rect l="l" t="t" r="r" b="b"/>
            <a:pathLst>
              <a:path w="6755380" h="95146">
                <a:moveTo>
                  <a:pt x="0" y="0"/>
                </a:moveTo>
                <a:lnTo>
                  <a:pt x="6755380" y="0"/>
                </a:lnTo>
                <a:lnTo>
                  <a:pt x="6755380" y="95146"/>
                </a:lnTo>
                <a:lnTo>
                  <a:pt x="0" y="95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8812" y="731520"/>
            <a:ext cx="10192412" cy="4306577"/>
          </a:xfrm>
          <a:custGeom>
            <a:avLst/>
            <a:gdLst/>
            <a:ahLst/>
            <a:cxnLst/>
            <a:rect l="l" t="t" r="r" b="b"/>
            <a:pathLst>
              <a:path w="10192412" h="4306577">
                <a:moveTo>
                  <a:pt x="0" y="0"/>
                </a:moveTo>
                <a:lnTo>
                  <a:pt x="10192412" y="0"/>
                </a:lnTo>
                <a:lnTo>
                  <a:pt x="10192412" y="4306577"/>
                </a:lnTo>
                <a:lnTo>
                  <a:pt x="0" y="4306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18" r="-684" b="-547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7811" y="3372745"/>
            <a:ext cx="1047418" cy="3942455"/>
          </a:xfrm>
          <a:custGeom>
            <a:avLst/>
            <a:gdLst/>
            <a:ahLst/>
            <a:cxnLst/>
            <a:rect l="l" t="t" r="r" b="b"/>
            <a:pathLst>
              <a:path w="1047418" h="3942455">
                <a:moveTo>
                  <a:pt x="0" y="0"/>
                </a:moveTo>
                <a:lnTo>
                  <a:pt x="1047418" y="0"/>
                </a:lnTo>
                <a:lnTo>
                  <a:pt x="1047418" y="3942455"/>
                </a:lnTo>
                <a:lnTo>
                  <a:pt x="0" y="3942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89853" y="3231509"/>
            <a:ext cx="3212366" cy="2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-3483396" y="181932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Program 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04440"/>
            <a:ext cx="9753600" cy="2607309"/>
          </a:xfrm>
          <a:custGeom>
            <a:avLst/>
            <a:gdLst/>
            <a:ahLst/>
            <a:cxnLst/>
            <a:rect l="l" t="t" r="r" b="b"/>
            <a:pathLst>
              <a:path w="9753600" h="2607309">
                <a:moveTo>
                  <a:pt x="0" y="0"/>
                </a:moveTo>
                <a:lnTo>
                  <a:pt x="9753600" y="0"/>
                </a:lnTo>
                <a:lnTo>
                  <a:pt x="9753600" y="2607309"/>
                </a:lnTo>
                <a:lnTo>
                  <a:pt x="0" y="260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8" r="-69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811749"/>
            <a:ext cx="5566490" cy="3503451"/>
          </a:xfrm>
          <a:custGeom>
            <a:avLst/>
            <a:gdLst/>
            <a:ahLst/>
            <a:cxnLst/>
            <a:rect l="l" t="t" r="r" b="b"/>
            <a:pathLst>
              <a:path w="5566490" h="3503451">
                <a:moveTo>
                  <a:pt x="0" y="0"/>
                </a:moveTo>
                <a:lnTo>
                  <a:pt x="5566490" y="0"/>
                </a:lnTo>
                <a:lnTo>
                  <a:pt x="5566490" y="3503451"/>
                </a:lnTo>
                <a:lnTo>
                  <a:pt x="0" y="3503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95814" y="3497544"/>
            <a:ext cx="3212366" cy="2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3483396" y="181932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Program 1</a:t>
            </a:r>
          </a:p>
        </p:txBody>
      </p:sp>
      <p:sp>
        <p:nvSpPr>
          <p:cNvPr id="7" name="AutoShape 7"/>
          <p:cNvSpPr/>
          <p:nvPr/>
        </p:nvSpPr>
        <p:spPr>
          <a:xfrm flipH="1">
            <a:off x="4248978" y="6004267"/>
            <a:ext cx="3107164" cy="1158825"/>
          </a:xfrm>
          <a:prstGeom prst="line">
            <a:avLst/>
          </a:prstGeom>
          <a:ln w="38100" cap="flat">
            <a:solidFill>
              <a:srgbClr val="32B7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7337285" y="1964100"/>
            <a:ext cx="1684795" cy="4037457"/>
          </a:xfrm>
          <a:prstGeom prst="line">
            <a:avLst/>
          </a:prstGeom>
          <a:ln w="38100" cap="flat">
            <a:solidFill>
              <a:srgbClr val="32B7C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7511837" y="5838825"/>
            <a:ext cx="734732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infinity loop</a:t>
            </a:r>
          </a:p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occured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63049"/>
            <a:ext cx="9753600" cy="3543734"/>
          </a:xfrm>
          <a:custGeom>
            <a:avLst/>
            <a:gdLst/>
            <a:ahLst/>
            <a:cxnLst/>
            <a:rect l="l" t="t" r="r" b="b"/>
            <a:pathLst>
              <a:path w="9753600" h="3543734">
                <a:moveTo>
                  <a:pt x="0" y="0"/>
                </a:moveTo>
                <a:lnTo>
                  <a:pt x="9753600" y="0"/>
                </a:lnTo>
                <a:lnTo>
                  <a:pt x="9753600" y="3543734"/>
                </a:lnTo>
                <a:lnTo>
                  <a:pt x="0" y="35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699063"/>
            <a:ext cx="1809337" cy="2616137"/>
          </a:xfrm>
          <a:custGeom>
            <a:avLst/>
            <a:gdLst/>
            <a:ahLst/>
            <a:cxnLst/>
            <a:rect l="l" t="t" r="r" b="b"/>
            <a:pathLst>
              <a:path w="1809337" h="2616137">
                <a:moveTo>
                  <a:pt x="0" y="0"/>
                </a:moveTo>
                <a:lnTo>
                  <a:pt x="1809337" y="0"/>
                </a:lnTo>
                <a:lnTo>
                  <a:pt x="1809337" y="2616137"/>
                </a:lnTo>
                <a:lnTo>
                  <a:pt x="0" y="2616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2" b="-13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5327" y="5195723"/>
            <a:ext cx="3834440" cy="1493304"/>
          </a:xfrm>
          <a:custGeom>
            <a:avLst/>
            <a:gdLst/>
            <a:ahLst/>
            <a:cxnLst/>
            <a:rect l="l" t="t" r="r" b="b"/>
            <a:pathLst>
              <a:path w="3834440" h="1493304">
                <a:moveTo>
                  <a:pt x="0" y="0"/>
                </a:moveTo>
                <a:lnTo>
                  <a:pt x="3834440" y="0"/>
                </a:lnTo>
                <a:lnTo>
                  <a:pt x="3834440" y="1493303"/>
                </a:lnTo>
                <a:lnTo>
                  <a:pt x="0" y="1493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361" t="-43795" r="-28595" b="-125249"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4695814" y="3497544"/>
            <a:ext cx="3212366" cy="25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9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-3483396" y="181932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Program 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6790169" y="2232057"/>
            <a:ext cx="1731522" cy="2999083"/>
          </a:xfrm>
          <a:prstGeom prst="line">
            <a:avLst/>
          </a:prstGeom>
          <a:ln w="38100" cap="flat">
            <a:solidFill>
              <a:srgbClr val="32B7CB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08024">
            <a:off x="1340957" y="-39471"/>
            <a:ext cx="5150036" cy="5962415"/>
          </a:xfrm>
          <a:custGeom>
            <a:avLst/>
            <a:gdLst/>
            <a:ahLst/>
            <a:cxnLst/>
            <a:rect l="l" t="t" r="r" b="b"/>
            <a:pathLst>
              <a:path w="5150036" h="5962415">
                <a:moveTo>
                  <a:pt x="0" y="0"/>
                </a:moveTo>
                <a:lnTo>
                  <a:pt x="5150037" y="0"/>
                </a:lnTo>
                <a:lnTo>
                  <a:pt x="5150037" y="5962415"/>
                </a:lnTo>
                <a:lnTo>
                  <a:pt x="0" y="596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69097" y="2941736"/>
            <a:ext cx="7274036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Any Questions?</a:t>
            </a:r>
          </a:p>
        </p:txBody>
      </p:sp>
      <p:sp>
        <p:nvSpPr>
          <p:cNvPr id="5" name="Freeform 5"/>
          <p:cNvSpPr/>
          <p:nvPr/>
        </p:nvSpPr>
        <p:spPr>
          <a:xfrm rot="-4525034">
            <a:off x="9065721" y="6492624"/>
            <a:ext cx="1375759" cy="1645153"/>
          </a:xfrm>
          <a:custGeom>
            <a:avLst/>
            <a:gdLst/>
            <a:ahLst/>
            <a:cxnLst/>
            <a:rect l="l" t="t" r="r" b="b"/>
            <a:pathLst>
              <a:path w="1375759" h="1645153">
                <a:moveTo>
                  <a:pt x="0" y="0"/>
                </a:moveTo>
                <a:lnTo>
                  <a:pt x="1375758" y="0"/>
                </a:lnTo>
                <a:lnTo>
                  <a:pt x="1375758" y="1645152"/>
                </a:lnTo>
                <a:lnTo>
                  <a:pt x="0" y="164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0728" y="3476487"/>
            <a:ext cx="8803543" cy="115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75"/>
              </a:lnSpc>
            </a:pPr>
            <a:r>
              <a:rPr lang="en-US" sz="7645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1457424">
            <a:off x="-1687450" y="-1142978"/>
            <a:ext cx="4837940" cy="4305767"/>
          </a:xfrm>
          <a:custGeom>
            <a:avLst/>
            <a:gdLst/>
            <a:ahLst/>
            <a:cxnLst/>
            <a:rect l="l" t="t" r="r" b="b"/>
            <a:pathLst>
              <a:path w="4837940" h="4305767">
                <a:moveTo>
                  <a:pt x="0" y="0"/>
                </a:moveTo>
                <a:lnTo>
                  <a:pt x="4837940" y="0"/>
                </a:lnTo>
                <a:lnTo>
                  <a:pt x="4837940" y="4305767"/>
                </a:lnTo>
                <a:lnTo>
                  <a:pt x="0" y="4305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14306">
            <a:off x="5458648" y="4473055"/>
            <a:ext cx="6274472" cy="5999964"/>
          </a:xfrm>
          <a:custGeom>
            <a:avLst/>
            <a:gdLst/>
            <a:ahLst/>
            <a:cxnLst/>
            <a:rect l="l" t="t" r="r" b="b"/>
            <a:pathLst>
              <a:path w="6274472" h="5999964">
                <a:moveTo>
                  <a:pt x="0" y="0"/>
                </a:moveTo>
                <a:lnTo>
                  <a:pt x="6274472" y="0"/>
                </a:lnTo>
                <a:lnTo>
                  <a:pt x="6274472" y="5999964"/>
                </a:lnTo>
                <a:lnTo>
                  <a:pt x="0" y="5999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190935">
            <a:off x="3743756" y="-3194161"/>
            <a:ext cx="5016060" cy="5807305"/>
          </a:xfrm>
          <a:custGeom>
            <a:avLst/>
            <a:gdLst/>
            <a:ahLst/>
            <a:cxnLst/>
            <a:rect l="l" t="t" r="r" b="b"/>
            <a:pathLst>
              <a:path w="5016060" h="5807305">
                <a:moveTo>
                  <a:pt x="0" y="0"/>
                </a:moveTo>
                <a:lnTo>
                  <a:pt x="5016059" y="0"/>
                </a:lnTo>
                <a:lnTo>
                  <a:pt x="5016059" y="5807305"/>
                </a:lnTo>
                <a:lnTo>
                  <a:pt x="0" y="580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47479" y="744708"/>
            <a:ext cx="20807" cy="480121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31520" y="1027610"/>
            <a:ext cx="252725" cy="252725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1520" y="2705487"/>
            <a:ext cx="252725" cy="252725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BD85F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31520" y="4383364"/>
            <a:ext cx="252725" cy="252725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2B7C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7944" y="731520"/>
            <a:ext cx="2309731" cy="818529"/>
            <a:chOff x="0" y="0"/>
            <a:chExt cx="3079642" cy="10913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3079642" cy="367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9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RISC-V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95005"/>
              <a:ext cx="3079642" cy="596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19"/>
                </a:lnSpc>
                <a:spcBef>
                  <a:spcPct val="0"/>
                </a:spcBef>
              </a:pPr>
              <a:r>
                <a:rPr lang="en-US" sz="1299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RISC-V architecture and instructions set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77944" y="4088343"/>
            <a:ext cx="2735224" cy="816392"/>
            <a:chOff x="0" y="0"/>
            <a:chExt cx="3646965" cy="108852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3646965" cy="364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80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Simulation Results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92155"/>
              <a:ext cx="3646965" cy="596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19"/>
                </a:lnSpc>
                <a:spcBef>
                  <a:spcPct val="0"/>
                </a:spcBef>
              </a:pPr>
              <a:r>
                <a:rPr lang="en-US" sz="1299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Check the functionality of the integrated system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77944" y="2262828"/>
            <a:ext cx="2473382" cy="1111667"/>
            <a:chOff x="0" y="0"/>
            <a:chExt cx="3297843" cy="148222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3297843" cy="75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80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Integration RISC-V With Cache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5855"/>
              <a:ext cx="3297843" cy="596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19"/>
                </a:lnSpc>
                <a:spcBef>
                  <a:spcPct val="0"/>
                </a:spcBef>
              </a:pPr>
              <a:r>
                <a:rPr lang="en-US" sz="1299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Integration RISC-V with cache to make the SOC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65151" y="5415219"/>
            <a:ext cx="3356929" cy="1168461"/>
            <a:chOff x="0" y="0"/>
            <a:chExt cx="4475906" cy="15579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4475906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000"/>
                </a:lnSpc>
              </a:pPr>
              <a:r>
                <a:rPr lang="en-US" sz="5000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Agenda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90398"/>
              <a:ext cx="4475906" cy="367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022080" y="3670788"/>
            <a:ext cx="983493" cy="931859"/>
          </a:xfrm>
          <a:custGeom>
            <a:avLst/>
            <a:gdLst/>
            <a:ahLst/>
            <a:cxnLst/>
            <a:rect l="l" t="t" r="r" b="b"/>
            <a:pathLst>
              <a:path w="983493" h="931859">
                <a:moveTo>
                  <a:pt x="0" y="0"/>
                </a:moveTo>
                <a:lnTo>
                  <a:pt x="983493" y="0"/>
                </a:lnTo>
                <a:lnTo>
                  <a:pt x="983493" y="931859"/>
                </a:lnTo>
                <a:lnTo>
                  <a:pt x="0" y="93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8748" y="-1202283"/>
            <a:ext cx="3342966" cy="2975240"/>
          </a:xfrm>
          <a:custGeom>
            <a:avLst/>
            <a:gdLst/>
            <a:ahLst/>
            <a:cxnLst/>
            <a:rect l="l" t="t" r="r" b="b"/>
            <a:pathLst>
              <a:path w="3342966" h="2975240">
                <a:moveTo>
                  <a:pt x="0" y="0"/>
                </a:moveTo>
                <a:lnTo>
                  <a:pt x="3342965" y="0"/>
                </a:lnTo>
                <a:lnTo>
                  <a:pt x="3342965" y="2975239"/>
                </a:lnTo>
                <a:lnTo>
                  <a:pt x="0" y="297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28809" y="2852493"/>
            <a:ext cx="5704691" cy="6604563"/>
          </a:xfrm>
          <a:custGeom>
            <a:avLst/>
            <a:gdLst/>
            <a:ahLst/>
            <a:cxnLst/>
            <a:rect l="l" t="t" r="r" b="b"/>
            <a:pathLst>
              <a:path w="5704691" h="6604563">
                <a:moveTo>
                  <a:pt x="0" y="0"/>
                </a:moveTo>
                <a:lnTo>
                  <a:pt x="5704691" y="0"/>
                </a:lnTo>
                <a:lnTo>
                  <a:pt x="5704691" y="6604563"/>
                </a:lnTo>
                <a:lnTo>
                  <a:pt x="0" y="6604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49985" y="3279820"/>
            <a:ext cx="8293377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RISC-V Architecture 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-473025" y="3014295"/>
            <a:ext cx="2194560" cy="1343759"/>
            <a:chOff x="0" y="0"/>
            <a:chExt cx="812800" cy="497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97689"/>
            </a:xfrm>
            <a:custGeom>
              <a:avLst/>
              <a:gdLst/>
              <a:ahLst/>
              <a:cxnLst/>
              <a:rect l="l" t="t" r="r" b="b"/>
              <a:pathLst>
                <a:path w="812800" h="497689">
                  <a:moveTo>
                    <a:pt x="406400" y="0"/>
                  </a:moveTo>
                  <a:lnTo>
                    <a:pt x="812800" y="497689"/>
                  </a:lnTo>
                  <a:lnTo>
                    <a:pt x="0" y="49768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70B7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27000" y="221545"/>
              <a:ext cx="558800" cy="24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7741500" y="3274096"/>
            <a:ext cx="829337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770B7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5358" y="4026646"/>
            <a:ext cx="7347327" cy="296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RISC-V is an open-source, modular instruction set architecture that supports a base set of instructions and optional extensions. Its flexibility and scalability make it suitable for diverse applications.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4" name="Freeform 4"/>
          <p:cNvSpPr/>
          <p:nvPr/>
        </p:nvSpPr>
        <p:spPr>
          <a:xfrm rot="6314306">
            <a:off x="5913419" y="-1833198"/>
            <a:ext cx="6274472" cy="5999964"/>
          </a:xfrm>
          <a:custGeom>
            <a:avLst/>
            <a:gdLst/>
            <a:ahLst/>
            <a:cxnLst/>
            <a:rect l="l" t="t" r="r" b="b"/>
            <a:pathLst>
              <a:path w="6274472" h="5999964">
                <a:moveTo>
                  <a:pt x="0" y="0"/>
                </a:moveTo>
                <a:lnTo>
                  <a:pt x="6274472" y="0"/>
                </a:lnTo>
                <a:lnTo>
                  <a:pt x="6274472" y="5999964"/>
                </a:lnTo>
                <a:lnTo>
                  <a:pt x="0" y="5999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823071">
            <a:off x="-1635100" y="3259001"/>
            <a:ext cx="2610186" cy="4038973"/>
          </a:xfrm>
          <a:custGeom>
            <a:avLst/>
            <a:gdLst/>
            <a:ahLst/>
            <a:cxnLst/>
            <a:rect l="l" t="t" r="r" b="b"/>
            <a:pathLst>
              <a:path w="2610186" h="4038973">
                <a:moveTo>
                  <a:pt x="0" y="0"/>
                </a:moveTo>
                <a:lnTo>
                  <a:pt x="2610186" y="0"/>
                </a:lnTo>
                <a:lnTo>
                  <a:pt x="2610186" y="4038972"/>
                </a:lnTo>
                <a:lnTo>
                  <a:pt x="0" y="4038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5358" y="2495550"/>
            <a:ext cx="4265269" cy="756889"/>
            <a:chOff x="0" y="0"/>
            <a:chExt cx="1579729" cy="2803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79729" cy="280329"/>
            </a:xfrm>
            <a:custGeom>
              <a:avLst/>
              <a:gdLst/>
              <a:ahLst/>
              <a:cxnLst/>
              <a:rect l="l" t="t" r="r" b="b"/>
              <a:pathLst>
                <a:path w="1579729" h="280329">
                  <a:moveTo>
                    <a:pt x="0" y="0"/>
                  </a:moveTo>
                  <a:lnTo>
                    <a:pt x="1579729" y="0"/>
                  </a:lnTo>
                  <a:lnTo>
                    <a:pt x="1579729" y="280329"/>
                  </a:lnTo>
                  <a:lnTo>
                    <a:pt x="0" y="28032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579729" cy="289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18947" y="2495550"/>
            <a:ext cx="4740525" cy="867348"/>
          </a:xfrm>
          <a:custGeom>
            <a:avLst/>
            <a:gdLst/>
            <a:ahLst/>
            <a:cxnLst/>
            <a:rect l="l" t="t" r="r" b="b"/>
            <a:pathLst>
              <a:path w="4740525" h="867348">
                <a:moveTo>
                  <a:pt x="0" y="0"/>
                </a:moveTo>
                <a:lnTo>
                  <a:pt x="4740524" y="0"/>
                </a:lnTo>
                <a:lnTo>
                  <a:pt x="4740524" y="867348"/>
                </a:lnTo>
                <a:lnTo>
                  <a:pt x="0" y="867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2152" r="-14153" b="-4282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25034">
            <a:off x="9065721" y="6492624"/>
            <a:ext cx="1375759" cy="1645153"/>
          </a:xfrm>
          <a:custGeom>
            <a:avLst/>
            <a:gdLst/>
            <a:ahLst/>
            <a:cxnLst/>
            <a:rect l="l" t="t" r="r" b="b"/>
            <a:pathLst>
              <a:path w="1375759" h="1645153">
                <a:moveTo>
                  <a:pt x="0" y="0"/>
                </a:moveTo>
                <a:lnTo>
                  <a:pt x="1375758" y="0"/>
                </a:lnTo>
                <a:lnTo>
                  <a:pt x="1375758" y="1645152"/>
                </a:lnTo>
                <a:lnTo>
                  <a:pt x="0" y="164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2201" y="1762749"/>
            <a:ext cx="8729197" cy="4820931"/>
          </a:xfrm>
          <a:custGeom>
            <a:avLst/>
            <a:gdLst/>
            <a:ahLst/>
            <a:cxnLst/>
            <a:rect l="l" t="t" r="r" b="b"/>
            <a:pathLst>
              <a:path w="8729197" h="4820931">
                <a:moveTo>
                  <a:pt x="0" y="0"/>
                </a:moveTo>
                <a:lnTo>
                  <a:pt x="8729198" y="0"/>
                </a:lnTo>
                <a:lnTo>
                  <a:pt x="8729198" y="4820931"/>
                </a:lnTo>
                <a:lnTo>
                  <a:pt x="0" y="4820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57150" cap="sq">
            <a:solidFill>
              <a:srgbClr val="32B7CB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428494" y="644523"/>
            <a:ext cx="8784330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RISC-V Simple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25034">
            <a:off x="9065721" y="6492624"/>
            <a:ext cx="1375759" cy="1645153"/>
          </a:xfrm>
          <a:custGeom>
            <a:avLst/>
            <a:gdLst/>
            <a:ahLst/>
            <a:cxnLst/>
            <a:rect l="l" t="t" r="r" b="b"/>
            <a:pathLst>
              <a:path w="1375759" h="1645153">
                <a:moveTo>
                  <a:pt x="0" y="0"/>
                </a:moveTo>
                <a:lnTo>
                  <a:pt x="1375758" y="0"/>
                </a:lnTo>
                <a:lnTo>
                  <a:pt x="1375758" y="1645152"/>
                </a:lnTo>
                <a:lnTo>
                  <a:pt x="0" y="164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9986" y="2263025"/>
            <a:ext cx="8873628" cy="3634251"/>
          </a:xfrm>
          <a:custGeom>
            <a:avLst/>
            <a:gdLst/>
            <a:ahLst/>
            <a:cxnLst/>
            <a:rect l="l" t="t" r="r" b="b"/>
            <a:pathLst>
              <a:path w="8873628" h="3634251">
                <a:moveTo>
                  <a:pt x="0" y="0"/>
                </a:moveTo>
                <a:lnTo>
                  <a:pt x="8873628" y="0"/>
                </a:lnTo>
                <a:lnTo>
                  <a:pt x="8873628" y="3634251"/>
                </a:lnTo>
                <a:lnTo>
                  <a:pt x="0" y="3634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-254584" y="639974"/>
            <a:ext cx="9420790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RISC-V and Cache Memory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25034">
            <a:off x="9065721" y="6492624"/>
            <a:ext cx="1375759" cy="1645153"/>
          </a:xfrm>
          <a:custGeom>
            <a:avLst/>
            <a:gdLst/>
            <a:ahLst/>
            <a:cxnLst/>
            <a:rect l="l" t="t" r="r" b="b"/>
            <a:pathLst>
              <a:path w="1375759" h="1645153">
                <a:moveTo>
                  <a:pt x="0" y="0"/>
                </a:moveTo>
                <a:lnTo>
                  <a:pt x="1375758" y="0"/>
                </a:lnTo>
                <a:lnTo>
                  <a:pt x="1375758" y="1645152"/>
                </a:lnTo>
                <a:lnTo>
                  <a:pt x="0" y="164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6354" y="1274700"/>
            <a:ext cx="6404658" cy="5672794"/>
          </a:xfrm>
          <a:custGeom>
            <a:avLst/>
            <a:gdLst/>
            <a:ahLst/>
            <a:cxnLst/>
            <a:rect l="l" t="t" r="r" b="b"/>
            <a:pathLst>
              <a:path w="6404658" h="5672794">
                <a:moveTo>
                  <a:pt x="0" y="0"/>
                </a:moveTo>
                <a:lnTo>
                  <a:pt x="6404658" y="0"/>
                </a:lnTo>
                <a:lnTo>
                  <a:pt x="6404658" y="5672794"/>
                </a:lnTo>
                <a:lnTo>
                  <a:pt x="0" y="567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3" r="-2500"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-349985" y="353382"/>
            <a:ext cx="8784330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RV32I Instructions Set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8748" y="-1202283"/>
            <a:ext cx="3342966" cy="2975240"/>
          </a:xfrm>
          <a:custGeom>
            <a:avLst/>
            <a:gdLst/>
            <a:ahLst/>
            <a:cxnLst/>
            <a:rect l="l" t="t" r="r" b="b"/>
            <a:pathLst>
              <a:path w="3342966" h="2975240">
                <a:moveTo>
                  <a:pt x="0" y="0"/>
                </a:moveTo>
                <a:lnTo>
                  <a:pt x="3342965" y="0"/>
                </a:lnTo>
                <a:lnTo>
                  <a:pt x="3342965" y="2975239"/>
                </a:lnTo>
                <a:lnTo>
                  <a:pt x="0" y="2975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28809" y="2852493"/>
            <a:ext cx="5704691" cy="6604563"/>
          </a:xfrm>
          <a:custGeom>
            <a:avLst/>
            <a:gdLst/>
            <a:ahLst/>
            <a:cxnLst/>
            <a:rect l="l" t="t" r="r" b="b"/>
            <a:pathLst>
              <a:path w="5704691" h="6604563">
                <a:moveTo>
                  <a:pt x="0" y="0"/>
                </a:moveTo>
                <a:lnTo>
                  <a:pt x="5704691" y="0"/>
                </a:lnTo>
                <a:lnTo>
                  <a:pt x="5704691" y="6604563"/>
                </a:lnTo>
                <a:lnTo>
                  <a:pt x="0" y="6604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43450" y="2871543"/>
            <a:ext cx="2394857" cy="805107"/>
            <a:chOff x="0" y="0"/>
            <a:chExt cx="886984" cy="2981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984" cy="298188"/>
            </a:xfrm>
            <a:custGeom>
              <a:avLst/>
              <a:gdLst/>
              <a:ahLst/>
              <a:cxnLst/>
              <a:rect l="l" t="t" r="r" b="b"/>
              <a:pathLst>
                <a:path w="886984" h="298188">
                  <a:moveTo>
                    <a:pt x="116378" y="0"/>
                  </a:moveTo>
                  <a:lnTo>
                    <a:pt x="770606" y="0"/>
                  </a:lnTo>
                  <a:cubicBezTo>
                    <a:pt x="801471" y="0"/>
                    <a:pt x="831072" y="12261"/>
                    <a:pt x="852898" y="34086"/>
                  </a:cubicBezTo>
                  <a:cubicBezTo>
                    <a:pt x="874723" y="55912"/>
                    <a:pt x="886984" y="85513"/>
                    <a:pt x="886984" y="116378"/>
                  </a:cubicBezTo>
                  <a:lnTo>
                    <a:pt x="886984" y="181810"/>
                  </a:lnTo>
                  <a:cubicBezTo>
                    <a:pt x="886984" y="246083"/>
                    <a:pt x="834880" y="298188"/>
                    <a:pt x="770606" y="298188"/>
                  </a:cubicBezTo>
                  <a:lnTo>
                    <a:pt x="116378" y="298188"/>
                  </a:lnTo>
                  <a:cubicBezTo>
                    <a:pt x="85513" y="298188"/>
                    <a:pt x="55912" y="285927"/>
                    <a:pt x="34086" y="264101"/>
                  </a:cubicBezTo>
                  <a:cubicBezTo>
                    <a:pt x="12261" y="242276"/>
                    <a:pt x="0" y="212675"/>
                    <a:pt x="0" y="181810"/>
                  </a:cubicBezTo>
                  <a:lnTo>
                    <a:pt x="0" y="116378"/>
                  </a:lnTo>
                  <a:cubicBezTo>
                    <a:pt x="0" y="85513"/>
                    <a:pt x="12261" y="55912"/>
                    <a:pt x="34086" y="34086"/>
                  </a:cubicBezTo>
                  <a:cubicBezTo>
                    <a:pt x="55912" y="12261"/>
                    <a:pt x="85513" y="0"/>
                    <a:pt x="116378" y="0"/>
                  </a:cubicBezTo>
                  <a:close/>
                </a:path>
              </a:pathLst>
            </a:custGeom>
            <a:solidFill>
              <a:srgbClr val="77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86984" cy="307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206" y="2901324"/>
            <a:ext cx="8293377" cy="151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Integration RISC-V With Cache To Make The SOC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-473025" y="3014295"/>
            <a:ext cx="2194560" cy="1343759"/>
            <a:chOff x="0" y="0"/>
            <a:chExt cx="812800" cy="4976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97689"/>
            </a:xfrm>
            <a:custGeom>
              <a:avLst/>
              <a:gdLst/>
              <a:ahLst/>
              <a:cxnLst/>
              <a:rect l="l" t="t" r="r" b="b"/>
              <a:pathLst>
                <a:path w="812800" h="497689">
                  <a:moveTo>
                    <a:pt x="406400" y="0"/>
                  </a:moveTo>
                  <a:lnTo>
                    <a:pt x="812800" y="497689"/>
                  </a:lnTo>
                  <a:lnTo>
                    <a:pt x="0" y="49768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770B7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27000" y="221545"/>
              <a:ext cx="558800" cy="24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7741500" y="3274096"/>
            <a:ext cx="829337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770B7B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25600" y="0"/>
            <a:ext cx="13004800" cy="7315200"/>
          </a:xfrm>
          <a:custGeom>
            <a:avLst/>
            <a:gdLst/>
            <a:ahLst/>
            <a:cxnLst/>
            <a:rect l="l" t="t" r="r" b="b"/>
            <a:pathLst>
              <a:path w="13004800" h="7315200">
                <a:moveTo>
                  <a:pt x="0" y="0"/>
                </a:moveTo>
                <a:lnTo>
                  <a:pt x="13004800" y="0"/>
                </a:lnTo>
                <a:lnTo>
                  <a:pt x="130048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617" y="2599503"/>
            <a:ext cx="9282366" cy="3445727"/>
          </a:xfrm>
          <a:custGeom>
            <a:avLst/>
            <a:gdLst/>
            <a:ahLst/>
            <a:cxnLst/>
            <a:rect l="l" t="t" r="r" b="b"/>
            <a:pathLst>
              <a:path w="9282366" h="3445727">
                <a:moveTo>
                  <a:pt x="0" y="0"/>
                </a:moveTo>
                <a:lnTo>
                  <a:pt x="9282366" y="0"/>
                </a:lnTo>
                <a:lnTo>
                  <a:pt x="9282366" y="3445727"/>
                </a:lnTo>
                <a:lnTo>
                  <a:pt x="0" y="3445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32B7CB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-4078588" y="731520"/>
            <a:ext cx="9880792" cy="7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RISC-V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191</Words>
  <Application>Microsoft Office PowerPoint</Application>
  <PresentationFormat>Custom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Libre Franklin Bold</vt:lpstr>
      <vt:lpstr>Arial</vt:lpstr>
      <vt:lpstr>Libre Franklin Light</vt:lpstr>
      <vt:lpstr>Calibri</vt:lpstr>
      <vt:lpstr>Times New Roman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RISCV</dc:title>
  <cp:lastModifiedBy>iT</cp:lastModifiedBy>
  <cp:revision>3</cp:revision>
  <dcterms:created xsi:type="dcterms:W3CDTF">2006-08-16T00:00:00Z</dcterms:created>
  <dcterms:modified xsi:type="dcterms:W3CDTF">2024-10-06T12:08:47Z</dcterms:modified>
  <dc:identifier>DAGM-6eiuWE</dc:identifier>
</cp:coreProperties>
</file>